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57" r:id="rId3"/>
    <p:sldId id="258" r:id="rId4"/>
    <p:sldId id="259" r:id="rId5"/>
    <p:sldId id="267" r:id="rId6"/>
    <p:sldId id="263" r:id="rId7"/>
    <p:sldId id="264" r:id="rId8"/>
    <p:sldId id="265" r:id="rId9"/>
    <p:sldId id="271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>
      <p:cViewPr>
        <p:scale>
          <a:sx n="61" d="100"/>
          <a:sy n="61" d="100"/>
        </p:scale>
        <p:origin x="1566" y="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901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416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148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0814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2549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05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0499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66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898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116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903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851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781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601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678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dirty="0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472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54DD3-198D-4A06-9E00-B5503D33666A}" type="datetimeFigureOut">
              <a:rPr lang="hr-HR" smtClean="0"/>
              <a:pPr/>
              <a:t>16.3.2020.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10BFFB-92C6-4C8E-B4C8-51494DDB9C1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227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7" Type="http://schemas.openxmlformats.org/officeDocument/2006/relationships/image" Target="../media/image2.png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6.m4a"/><Relationship Id="rId7" Type="http://schemas.openxmlformats.org/officeDocument/2006/relationships/image" Target="../media/image4.jpe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7.m4a"/><Relationship Id="rId7" Type="http://schemas.openxmlformats.org/officeDocument/2006/relationships/image" Target="../media/image6.jpeg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.pn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7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388" y="1124744"/>
            <a:ext cx="8099240" cy="2236230"/>
          </a:xfrm>
        </p:spPr>
        <p:txBody>
          <a:bodyPr>
            <a:noAutofit/>
          </a:bodyPr>
          <a:lstStyle/>
          <a:p>
            <a:pPr algn="ctr"/>
            <a:r>
              <a:rPr lang="hr-HR" sz="6600" dirty="0"/>
              <a:t>Zaštita </a:t>
            </a:r>
            <a:r>
              <a:rPr lang="hr-HR" sz="6600" dirty="0" smtClean="0"/>
              <a:t>okoliša</a:t>
            </a:r>
            <a:endParaRPr lang="hr-HR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616530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Etika, Margareti Pejić</a:t>
            </a:r>
            <a:endParaRPr lang="hr-HR" dirty="0"/>
          </a:p>
        </p:txBody>
      </p:sp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7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572"/>
    </mc:Choice>
    <mc:Fallback>
      <p:transition spd="slow" advTm="275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5400" i="1" dirty="0"/>
              <a:t>KOJE OD OVIH SPREMNIKA SUSREĆEŠ U SVOJOJ OKOLINI?</a:t>
            </a:r>
            <a:endParaRPr lang="hr-HR" sz="5400" i="1" dirty="0"/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538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36"/>
    </mc:Choice>
    <mc:Fallback>
      <p:transition spd="slow" advTm="17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Čovjek mijenja OKOLIŠ kako bi zadovoljio svoje životne potrebe.</a:t>
            </a:r>
            <a:br>
              <a:rPr lang="hr-HR" sz="2400" dirty="0"/>
            </a:br>
            <a:r>
              <a:rPr lang="hr-HR" sz="2400" dirty="0"/>
              <a:t>Močvarna područja i šume pretvara u plodna polja.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232025"/>
            <a:ext cx="311690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2230576"/>
            <a:ext cx="3290887" cy="330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zapis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58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88"/>
    </mc:Choice>
    <mc:Fallback>
      <p:transition spd="slow" advTm="15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4979640"/>
          </a:xfrm>
        </p:spPr>
        <p:txBody>
          <a:bodyPr>
            <a:normAutofit/>
          </a:bodyPr>
          <a:lstStyle/>
          <a:p>
            <a:r>
              <a:rPr lang="hr-HR" sz="2400" dirty="0"/>
              <a:t>Neke biljke i životinje ugrožene su djelovanjem čovjeka. </a:t>
            </a:r>
            <a:br>
              <a:rPr lang="hr-HR" sz="2400" dirty="0"/>
            </a:br>
            <a:r>
              <a:rPr lang="hr-HR" sz="2400" dirty="0"/>
              <a:t>Njih i područja na kojima one žive ljudi stavljaju pod zaštitu kako bi ih sačuvali.</a:t>
            </a:r>
            <a:br>
              <a:rPr lang="hr-HR" sz="2400" dirty="0"/>
            </a:br>
            <a:r>
              <a:rPr lang="hr-HR" sz="2400" dirty="0"/>
              <a:t>U Hrvatskoj su zakonom zaštićene brojne </a:t>
            </a:r>
            <a:r>
              <a:rPr lang="hr-HR" sz="2400" dirty="0" smtClean="0"/>
              <a:t>biljne </a:t>
            </a:r>
            <a:r>
              <a:rPr lang="hr-HR" sz="2400" dirty="0"/>
              <a:t>i životinjske </a:t>
            </a:r>
            <a:r>
              <a:rPr lang="hr-HR" sz="2400" dirty="0" smtClean="0"/>
              <a:t>vrste</a:t>
            </a:r>
            <a:br>
              <a:rPr lang="hr-HR" sz="2400" dirty="0" smtClean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>
                <a:solidFill>
                  <a:srgbClr val="FF0000"/>
                </a:solidFill>
              </a:rPr>
              <a:t>ZADATAK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9" y="3933056"/>
            <a:ext cx="6347714" cy="2108307"/>
          </a:xfrm>
        </p:spPr>
        <p:txBody>
          <a:bodyPr>
            <a:normAutofit/>
          </a:bodyPr>
          <a:lstStyle/>
          <a:p>
            <a:r>
              <a:rPr lang="hr-HR" sz="3600" dirty="0" smtClean="0"/>
              <a:t>Na internetu pronađi koje su životinje i biljke zaštićene u Hrvatskoj!</a:t>
            </a:r>
            <a:endParaRPr lang="hr-HR" sz="3600" dirty="0"/>
          </a:p>
        </p:txBody>
      </p:sp>
      <p:cxnSp>
        <p:nvCxnSpPr>
          <p:cNvPr id="11" name="Ravni poveznik 10"/>
          <p:cNvCxnSpPr/>
          <p:nvPr/>
        </p:nvCxnSpPr>
        <p:spPr>
          <a:xfrm>
            <a:off x="3664527" y="2514600"/>
            <a:ext cx="18288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udiozapis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37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84"/>
    </mc:Choice>
    <mc:Fallback>
      <p:transition spd="slow" advTm="17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 sljedećoj poveznici nalazi se križaljka koju ćeš riješiti</a:t>
            </a:r>
          </a:p>
          <a:p>
            <a:r>
              <a:rPr lang="hr-HR" dirty="0"/>
              <a:t>https://</a:t>
            </a:r>
            <a:r>
              <a:rPr lang="hr-HR" dirty="0" smtClean="0"/>
              <a:t>wordwall.net/hr/resource/514860/za%C5%A1tita-okoli%C5%A1a</a:t>
            </a:r>
            <a:endParaRPr lang="hr-HR" dirty="0"/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088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76"/>
    </mc:Choice>
    <mc:Fallback>
      <p:transition spd="slow" advTm="24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hr-HR" sz="4000" i="1" dirty="0" smtClean="0"/>
              <a:t>Okoliš je </a:t>
            </a:r>
            <a:r>
              <a:rPr lang="hr-HR" sz="4000" i="1" dirty="0"/>
              <a:t>sve što nas okružuje.</a:t>
            </a:r>
          </a:p>
          <a:p>
            <a:pPr marL="0" indent="0">
              <a:buNone/>
            </a:pPr>
            <a:endParaRPr lang="hr-HR" sz="4000" i="1" dirty="0"/>
          </a:p>
          <a:p>
            <a:pPr>
              <a:buFont typeface="Wingdings" pitchFamily="2" charset="2"/>
              <a:buChar char="§"/>
            </a:pPr>
            <a:r>
              <a:rPr lang="hr-HR" sz="4000" i="1" dirty="0"/>
              <a:t>Čuvanjem okoliša čuvamo </a:t>
            </a:r>
            <a:r>
              <a:rPr lang="hr-HR" sz="4000" i="1" dirty="0" smtClean="0"/>
              <a:t>druge i sebe</a:t>
            </a:r>
            <a:endParaRPr lang="hr-HR" sz="4000" i="1" dirty="0"/>
          </a:p>
        </p:txBody>
      </p:sp>
      <p:pic>
        <p:nvPicPr>
          <p:cNvPr id="2" name="Audiozapis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3189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60"/>
    </mc:Choice>
    <mc:Fallback>
      <p:transition spd="slow" advTm="8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>
                <a:latin typeface="Algerian" panose="04020705040A02060702" pitchFamily="82" charset="0"/>
              </a:rPr>
              <a:t>OTPAD</a:t>
            </a:r>
            <a:endParaRPr lang="hr-HR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4000" b="1" dirty="0"/>
              <a:t>Otpad je sve što bacamo.</a:t>
            </a:r>
          </a:p>
          <a:p>
            <a:endParaRPr lang="hr-HR" sz="4000" b="1" dirty="0"/>
          </a:p>
          <a:p>
            <a:r>
              <a:rPr lang="hr-HR" sz="4000" b="1" dirty="0"/>
              <a:t>Smeće je dio otpada koji više ne možemo upotrijebiti.</a:t>
            </a:r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26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264"/>
    </mc:Choice>
    <mc:Fallback>
      <p:transition spd="slow" advTm="14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RECIKLIRANJE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4000" b="1" dirty="0"/>
              <a:t>Dio otpada se može ponovno preraditi </a:t>
            </a:r>
            <a:endParaRPr lang="hr-HR" sz="4000" b="1" dirty="0" smtClean="0"/>
          </a:p>
          <a:p>
            <a:r>
              <a:rPr lang="hr-HR" sz="4000" b="1" dirty="0" smtClean="0"/>
              <a:t>papir</a:t>
            </a:r>
          </a:p>
          <a:p>
            <a:r>
              <a:rPr lang="hr-HR" sz="4000" b="1" dirty="0" smtClean="0"/>
              <a:t>staklo</a:t>
            </a:r>
            <a:endParaRPr lang="hr-HR" sz="4000" b="1" dirty="0"/>
          </a:p>
          <a:p>
            <a:r>
              <a:rPr lang="hr-HR" sz="4000" b="1" dirty="0"/>
              <a:t>plastika</a:t>
            </a:r>
          </a:p>
          <a:p>
            <a:r>
              <a:rPr lang="hr-HR" sz="4000" b="1" dirty="0"/>
              <a:t>metal</a:t>
            </a:r>
          </a:p>
          <a:p>
            <a:r>
              <a:rPr lang="hr-HR" sz="4000" b="1" dirty="0"/>
              <a:t>baterije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4990" y="3987729"/>
            <a:ext cx="324036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ODVAJAMO U POSEBNE SPREMNIKE.</a:t>
            </a:r>
          </a:p>
        </p:txBody>
      </p:sp>
      <p:sp>
        <p:nvSpPr>
          <p:cNvPr id="5" name="Right Brace 4"/>
          <p:cNvSpPr/>
          <p:nvPr/>
        </p:nvSpPr>
        <p:spPr>
          <a:xfrm>
            <a:off x="3515376" y="3241677"/>
            <a:ext cx="1391016" cy="2276334"/>
          </a:xfrm>
          <a:prstGeom prst="rightBrace">
            <a:avLst>
              <a:gd name="adj1" fmla="val 8333"/>
              <a:gd name="adj2" fmla="val 49434"/>
            </a:avLst>
          </a:prstGeom>
          <a:ln w="15875">
            <a:solidFill>
              <a:schemeClr val="accent3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dirty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92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29"/>
    </mc:Choice>
    <mc:Fallback>
      <p:transition spd="slow" advTm="133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NA KOJI NAČIN TI RECIKLIRAŠ?</a:t>
            </a:r>
          </a:p>
          <a:p>
            <a:r>
              <a:rPr lang="hr-HR" sz="4800" dirty="0" smtClean="0"/>
              <a:t>KOLIKO ČESTO RECIKLIRAŠ?</a:t>
            </a:r>
            <a:endParaRPr lang="hr-HR" sz="4800" dirty="0"/>
          </a:p>
        </p:txBody>
      </p:sp>
      <p:pic>
        <p:nvPicPr>
          <p:cNvPr id="4" name="Audiozapis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196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10"/>
    </mc:Choice>
    <mc:Fallback>
      <p:transition spd="slow" advTm="22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SPREMNIK ZA PAPIR I PLASTIKU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hr-HR" b="1" dirty="0" smtClean="0">
                <a:latin typeface="Arial" pitchFamily="34" charset="0"/>
                <a:cs typeface="Arial" pitchFamily="34" charset="0"/>
              </a:rPr>
              <a:t>                                                  </a:t>
            </a:r>
            <a:endParaRPr lang="hr-H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6" r="20846"/>
          <a:stretch/>
        </p:blipFill>
        <p:spPr>
          <a:xfrm>
            <a:off x="539552" y="2636912"/>
            <a:ext cx="2840182" cy="3212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-4383" r="13606" b="-498"/>
          <a:stretch/>
        </p:blipFill>
        <p:spPr>
          <a:xfrm>
            <a:off x="4499992" y="3068960"/>
            <a:ext cx="3052161" cy="2549774"/>
          </a:xfrm>
          <a:prstGeom prst="rect">
            <a:avLst/>
          </a:prstGeom>
        </p:spPr>
      </p:pic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4299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512"/>
    </mc:Choice>
    <mc:Fallback>
      <p:transition spd="slow" advTm="95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SPREMNIK ZA STAKLO I METAL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hr-HR" b="1" dirty="0">
                <a:latin typeface="Arial" pitchFamily="34" charset="0"/>
                <a:cs typeface="Arial" pitchFamily="34" charset="0"/>
              </a:rPr>
              <a:t>		</a:t>
            </a:r>
          </a:p>
          <a:p>
            <a:pPr marL="0" indent="0">
              <a:buNone/>
            </a:pPr>
            <a:r>
              <a:rPr lang="hr-HR" b="1" dirty="0">
                <a:latin typeface="Arial" pitchFamily="34" charset="0"/>
                <a:cs typeface="Arial" pitchFamily="34" charset="0"/>
              </a:rPr>
              <a:t>                                                 			 MET                        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8" r="8741"/>
          <a:stretch/>
        </p:blipFill>
        <p:spPr>
          <a:xfrm>
            <a:off x="539552" y="2529821"/>
            <a:ext cx="3156470" cy="2942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5" r="50000" b="12725"/>
          <a:stretch/>
        </p:blipFill>
        <p:spPr>
          <a:xfrm>
            <a:off x="5004048" y="2564904"/>
            <a:ext cx="2952328" cy="3235478"/>
          </a:xfrm>
          <a:prstGeom prst="rect">
            <a:avLst/>
          </a:prstGeom>
        </p:spPr>
      </p:pic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8110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04"/>
    </mc:Choice>
    <mc:Fallback>
      <p:transition spd="slow" advTm="9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spremnik za stare          	  </a:t>
            </a:r>
            <a:br>
              <a:rPr lang="hr-HR" dirty="0"/>
            </a:br>
            <a:r>
              <a:rPr lang="hr-HR" dirty="0"/>
              <a:t>        baterije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5" t="11689" r="14167" b="7700"/>
          <a:stretch/>
        </p:blipFill>
        <p:spPr>
          <a:xfrm>
            <a:off x="755576" y="2810308"/>
            <a:ext cx="2327565" cy="3366655"/>
          </a:xfrm>
          <a:prstGeom prst="rect">
            <a:avLst/>
          </a:prstGeom>
        </p:spPr>
      </p:pic>
      <p:pic>
        <p:nvPicPr>
          <p:cNvPr id="6" name="Audiozapis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1649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38"/>
    </mc:Choice>
    <mc:Fallback>
      <p:transition spd="slow" advTm="11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sr-Latn-R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Prirodna bogatstva trebamo pažljivo koristiti.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sr-Latn-R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 okoliš moramo čuvati: za sebe, za svoje potomke i za ostala živa bića.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hr-HR" altLang="sr-Latn-R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sr-Latn-R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Razvrstavanjem otpada smanjujemo količine smeća.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hr-HR" altLang="sr-Latn-R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Njegovim recikliranjem štedimo prirodna bogatstva.</a:t>
            </a:r>
          </a:p>
          <a:p>
            <a:endParaRPr lang="hr-HR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5435600" cy="277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udiozapis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64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554"/>
    </mc:Choice>
    <mc:Fallback>
      <p:transition spd="slow" advTm="19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9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9|0.7|3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9|1.8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2|1.4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8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9|6|4.4"/>
</p:tagLst>
</file>

<file path=ppt/theme/theme1.xml><?xml version="1.0" encoding="utf-8"?>
<a:theme xmlns:a="http://schemas.openxmlformats.org/drawingml/2006/main" name="Faseta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183</TotalTime>
  <Words>165</Words>
  <Application>Microsoft Office PowerPoint</Application>
  <PresentationFormat>Prikaz na zaslonu (4:3)</PresentationFormat>
  <Paragraphs>37</Paragraphs>
  <Slides>13</Slides>
  <Notes>0</Notes>
  <HiddenSlides>0</HiddenSlides>
  <MMClips>13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Algerian</vt:lpstr>
      <vt:lpstr>Arial</vt:lpstr>
      <vt:lpstr>Trebuchet MS</vt:lpstr>
      <vt:lpstr>Wingdings</vt:lpstr>
      <vt:lpstr>Wingdings 3</vt:lpstr>
      <vt:lpstr>Faseta</vt:lpstr>
      <vt:lpstr>Zaštita okoliša</vt:lpstr>
      <vt:lpstr>PowerPoint prezentacija</vt:lpstr>
      <vt:lpstr>OTPAD</vt:lpstr>
      <vt:lpstr>RECIKLIRANJE</vt:lpstr>
      <vt:lpstr>PowerPoint prezentacija</vt:lpstr>
      <vt:lpstr>SPREMNIK ZA PAPIR I PLASTIKU</vt:lpstr>
      <vt:lpstr>SPREMNIK ZA STAKLO I METAL</vt:lpstr>
      <vt:lpstr>spremnik za stare                      baterije </vt:lpstr>
      <vt:lpstr>PowerPoint prezentacija</vt:lpstr>
      <vt:lpstr>PowerPoint prezentacija</vt:lpstr>
      <vt:lpstr>Čovjek mijenja OKOLIŠ kako bi zadovoljio svoje životne potrebe. Močvarna područja i šume pretvara u plodna polja. </vt:lpstr>
      <vt:lpstr>Neke biljke i životinje ugrožene su djelovanjem čovjeka.  Njih i područja na kojima one žive ljudi stavljaju pod zaštitu kako bi ih sačuvali. U Hrvatskoj su zakonom zaštićene brojne biljne i životinjske vrste  ZADATAK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i čuvanje okoliša</dc:title>
  <dc:creator>Guest</dc:creator>
  <cp:lastModifiedBy>Windows korisnik</cp:lastModifiedBy>
  <cp:revision>20</cp:revision>
  <dcterms:created xsi:type="dcterms:W3CDTF">2014-10-27T23:01:19Z</dcterms:created>
  <dcterms:modified xsi:type="dcterms:W3CDTF">2020-03-16T08:04:24Z</dcterms:modified>
</cp:coreProperties>
</file>