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BB96-4E25-49BC-817B-71DAF3B953E2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6BC-1B46-4DE6-A69B-1485B3ECE3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14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BB96-4E25-49BC-817B-71DAF3B953E2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6BC-1B46-4DE6-A69B-1485B3ECE3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886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BB96-4E25-49BC-817B-71DAF3B953E2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6BC-1B46-4DE6-A69B-1485B3ECE3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3073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BB96-4E25-49BC-817B-71DAF3B953E2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6BC-1B46-4DE6-A69B-1485B3ECE378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639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BB96-4E25-49BC-817B-71DAF3B953E2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6BC-1B46-4DE6-A69B-1485B3ECE3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1600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BB96-4E25-49BC-817B-71DAF3B953E2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6BC-1B46-4DE6-A69B-1485B3ECE3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6424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BB96-4E25-49BC-817B-71DAF3B953E2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6BC-1B46-4DE6-A69B-1485B3ECE3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7492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BB96-4E25-49BC-817B-71DAF3B953E2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6BC-1B46-4DE6-A69B-1485B3ECE3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715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BB96-4E25-49BC-817B-71DAF3B953E2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6BC-1B46-4DE6-A69B-1485B3ECE3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646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BB96-4E25-49BC-817B-71DAF3B953E2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6BC-1B46-4DE6-A69B-1485B3ECE3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75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BB96-4E25-49BC-817B-71DAF3B953E2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6BC-1B46-4DE6-A69B-1485B3ECE3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716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BB96-4E25-49BC-817B-71DAF3B953E2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6BC-1B46-4DE6-A69B-1485B3ECE3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831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BB96-4E25-49BC-817B-71DAF3B953E2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6BC-1B46-4DE6-A69B-1485B3ECE3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94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BB96-4E25-49BC-817B-71DAF3B953E2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6BC-1B46-4DE6-A69B-1485B3ECE3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625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BB96-4E25-49BC-817B-71DAF3B953E2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6BC-1B46-4DE6-A69B-1485B3ECE3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4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BB96-4E25-49BC-817B-71DAF3B953E2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6BC-1B46-4DE6-A69B-1485B3ECE3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123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BB96-4E25-49BC-817B-71DAF3B953E2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6BC-1B46-4DE6-A69B-1485B3ECE3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740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517BB96-4E25-49BC-817B-71DAF3B953E2}" type="datetimeFigureOut">
              <a:rPr lang="hr-HR" smtClean="0"/>
              <a:t>15.3.2020.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D6BC-1B46-4DE6-A69B-1485B3ECE3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7661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54954" y="811370"/>
            <a:ext cx="10088301" cy="2099256"/>
          </a:xfrm>
        </p:spPr>
        <p:txBody>
          <a:bodyPr/>
          <a:lstStyle/>
          <a:p>
            <a:r>
              <a:rPr lang="hr-HR" sz="6000" dirty="0" smtClean="0">
                <a:solidFill>
                  <a:schemeClr val="tx1"/>
                </a:solidFill>
              </a:rPr>
              <a:t>MEĐUPREDMETNA TEMA – ODRŽIVI RAZV</a:t>
            </a:r>
            <a:r>
              <a:rPr lang="hr-HR" sz="6000" dirty="0" smtClean="0"/>
              <a:t>OJ</a:t>
            </a:r>
            <a:endParaRPr lang="hr-HR" sz="6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54954" y="3721993"/>
            <a:ext cx="9727693" cy="2305319"/>
          </a:xfrm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chemeClr val="tx1"/>
                </a:solidFill>
              </a:rPr>
              <a:t>ODRŽIVA PROIZVODNJA I POTROŠNJA</a:t>
            </a:r>
            <a:endParaRPr lang="hr-HR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4" y="231820"/>
            <a:ext cx="8825659" cy="1352281"/>
          </a:xfrm>
        </p:spPr>
        <p:txBody>
          <a:bodyPr/>
          <a:lstStyle/>
          <a:p>
            <a:r>
              <a:rPr lang="hr-HR" sz="7200" dirty="0" smtClean="0"/>
              <a:t>PRIMJER 2</a:t>
            </a:r>
            <a:endParaRPr lang="hr-HR" sz="72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231820" y="1287888"/>
            <a:ext cx="11539470" cy="5570112"/>
          </a:xfrm>
        </p:spPr>
        <p:txBody>
          <a:bodyPr>
            <a:noAutofit/>
          </a:bodyPr>
          <a:lstStyle/>
          <a:p>
            <a:r>
              <a:rPr lang="hr-HR" sz="3600" dirty="0" smtClean="0"/>
              <a:t>U TV </a:t>
            </a:r>
            <a:r>
              <a:rPr lang="hr-HR" sz="3600" dirty="0"/>
              <a:t>emisiji </a:t>
            </a:r>
            <a:r>
              <a:rPr lang="hr-HR" sz="3600" dirty="0" smtClean="0"/>
              <a:t> </a:t>
            </a:r>
            <a:r>
              <a:rPr lang="hr-HR" sz="3600" dirty="0"/>
              <a:t>prikazali  su jednu  ženu i liječnika  (psihijatar) koji joj </a:t>
            </a:r>
            <a:r>
              <a:rPr lang="hr-HR" sz="3600" dirty="0" smtClean="0"/>
              <a:t>je trebao</a:t>
            </a:r>
            <a:r>
              <a:rPr lang="hr-HR" sz="3600" dirty="0"/>
              <a:t>  objasniti,  kako ona pati od </a:t>
            </a:r>
            <a:r>
              <a:rPr lang="hr-HR" sz="3600" i="1" dirty="0"/>
              <a:t>ovisnosti </a:t>
            </a:r>
            <a:r>
              <a:rPr lang="hr-HR" sz="3600" i="1" dirty="0" err="1"/>
              <a:t>konzumerizma</a:t>
            </a:r>
            <a:r>
              <a:rPr lang="hr-HR" sz="3600" dirty="0"/>
              <a:t>.  </a:t>
            </a:r>
            <a:r>
              <a:rPr lang="hr-HR" sz="3600" dirty="0" smtClean="0"/>
              <a:t>U </a:t>
            </a:r>
            <a:r>
              <a:rPr lang="hr-HR" sz="3600" dirty="0"/>
              <a:t>njezinom domu   je bilo mnogo paketa  kupljene robe,  koje ona uopće nije otvorila. Očito joj nije trebala kupljena  roba.  Ta ovisnost se naziva šoping  </a:t>
            </a:r>
            <a:r>
              <a:rPr lang="hr-HR" sz="3600" dirty="0" smtClean="0"/>
              <a:t>zbog šopinga.</a:t>
            </a:r>
          </a:p>
          <a:p>
            <a:r>
              <a:rPr lang="hr-HR" sz="3600" dirty="0" smtClean="0"/>
              <a:t>Psihijatar</a:t>
            </a:r>
            <a:r>
              <a:rPr lang="hr-HR" sz="3600" dirty="0"/>
              <a:t>  je rekao </a:t>
            </a:r>
            <a:r>
              <a:rPr lang="hr-HR" sz="3600" dirty="0" smtClean="0"/>
              <a:t>terapiju - sve </a:t>
            </a:r>
            <a:r>
              <a:rPr lang="hr-HR" sz="3600" dirty="0"/>
              <a:t> kreditne kartice </a:t>
            </a:r>
            <a:r>
              <a:rPr lang="hr-HR" sz="3600" dirty="0" smtClean="0"/>
              <a:t>izrezati </a:t>
            </a:r>
            <a:r>
              <a:rPr lang="hr-HR" sz="3600" dirty="0"/>
              <a:t>škarama.</a:t>
            </a:r>
          </a:p>
        </p:txBody>
      </p:sp>
    </p:spTree>
    <p:extLst>
      <p:ext uri="{BB962C8B-B14F-4D97-AF65-F5344CB8AC3E}">
        <p14:creationId xmlns:p14="http://schemas.microsoft.com/office/powerpoint/2010/main" val="174392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154546"/>
            <a:ext cx="6005700" cy="1313646"/>
          </a:xfrm>
        </p:spPr>
        <p:txBody>
          <a:bodyPr/>
          <a:lstStyle/>
          <a:p>
            <a:r>
              <a:rPr lang="hr-HR" sz="6600" dirty="0" smtClean="0"/>
              <a:t>PRIMJER 3</a:t>
            </a:r>
            <a:endParaRPr lang="hr-HR" sz="66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347730" y="1378039"/>
            <a:ext cx="11372045" cy="5479961"/>
          </a:xfrm>
        </p:spPr>
        <p:txBody>
          <a:bodyPr>
            <a:normAutofit/>
          </a:bodyPr>
          <a:lstStyle/>
          <a:p>
            <a:r>
              <a:rPr lang="hr-HR" sz="3600" dirty="0" smtClean="0"/>
              <a:t>Amerikanci </a:t>
            </a:r>
            <a:r>
              <a:rPr lang="hr-HR" sz="3600" dirty="0"/>
              <a:t>su htjeli predložiti UN da se prašume oko rijeke Amazone,  pretvore u svjetsko nacionalno blago i da se njima globalno </a:t>
            </a:r>
            <a:r>
              <a:rPr lang="hr-HR" sz="3600" dirty="0" smtClean="0"/>
              <a:t>gospodari.</a:t>
            </a:r>
          </a:p>
          <a:p>
            <a:r>
              <a:rPr lang="hr-HR" sz="3600" dirty="0" smtClean="0"/>
              <a:t>Brazilci su </a:t>
            </a:r>
            <a:r>
              <a:rPr lang="hr-HR" sz="3600" dirty="0"/>
              <a:t>odgovorili:  Vi ste svoje  šume posjekli,  a sada badava  trošite </a:t>
            </a:r>
            <a:r>
              <a:rPr lang="hr-HR" sz="3600" dirty="0" smtClean="0"/>
              <a:t>kisik </a:t>
            </a:r>
            <a:r>
              <a:rPr lang="hr-HR" sz="3600" dirty="0"/>
              <a:t> koji se proizvodi u našim  </a:t>
            </a:r>
            <a:r>
              <a:rPr lang="hr-HR" sz="3600" dirty="0" smtClean="0"/>
              <a:t>šumama</a:t>
            </a:r>
            <a:r>
              <a:rPr lang="hr-HR" sz="3600" dirty="0"/>
              <a:t>.</a:t>
            </a:r>
            <a:r>
              <a:rPr lang="hr-HR" sz="3600" dirty="0" smtClean="0"/>
              <a:t> </a:t>
            </a:r>
            <a:r>
              <a:rPr lang="hr-HR" sz="3600" dirty="0"/>
              <a:t>N</a:t>
            </a:r>
            <a:r>
              <a:rPr lang="hr-HR" sz="3600" dirty="0" smtClean="0"/>
              <a:t>ećemo vam </a:t>
            </a:r>
            <a:r>
              <a:rPr lang="hr-HR" sz="3600" dirty="0"/>
              <a:t>vratiti </a:t>
            </a:r>
            <a:r>
              <a:rPr lang="hr-HR" sz="3600" dirty="0" smtClean="0"/>
              <a:t>dug.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446275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4" y="193183"/>
            <a:ext cx="5503423" cy="1403797"/>
          </a:xfrm>
        </p:spPr>
        <p:txBody>
          <a:bodyPr/>
          <a:lstStyle/>
          <a:p>
            <a:r>
              <a:rPr lang="hr-HR" sz="6000" dirty="0" smtClean="0"/>
              <a:t>PRIMJER 4</a:t>
            </a:r>
            <a:endParaRPr lang="hr-HR" sz="60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463640" y="1596980"/>
            <a:ext cx="11333408" cy="4932609"/>
          </a:xfrm>
        </p:spPr>
        <p:txBody>
          <a:bodyPr>
            <a:noAutofit/>
          </a:bodyPr>
          <a:lstStyle/>
          <a:p>
            <a:r>
              <a:rPr lang="hr-HR" sz="4800" dirty="0"/>
              <a:t>U </a:t>
            </a:r>
            <a:r>
              <a:rPr lang="hr-HR" sz="4800" dirty="0" smtClean="0"/>
              <a:t>Austrijskoj</a:t>
            </a:r>
            <a:r>
              <a:rPr lang="hr-HR" sz="4800" dirty="0"/>
              <a:t>  pokrajini </a:t>
            </a:r>
            <a:r>
              <a:rPr lang="hr-HR" sz="4800" dirty="0" err="1"/>
              <a:t>Voralberg</a:t>
            </a:r>
            <a:r>
              <a:rPr lang="hr-HR" sz="4800" dirty="0"/>
              <a:t>  vlasti su uvele skraćenu vožnju  školske djece u </a:t>
            </a:r>
            <a:r>
              <a:rPr lang="hr-HR" sz="4800" dirty="0" smtClean="0"/>
              <a:t>školu</a:t>
            </a:r>
            <a:r>
              <a:rPr lang="hr-HR" sz="4800" dirty="0"/>
              <a:t>:</a:t>
            </a:r>
            <a:r>
              <a:rPr lang="hr-HR" sz="4800" dirty="0" smtClean="0"/>
              <a:t> </a:t>
            </a:r>
            <a:r>
              <a:rPr lang="hr-HR" sz="4800" dirty="0"/>
              <a:t>autobus stane oko 2 km prije  škole, kako bi djeca hodala. Imaju slogan: Hodajmo više,  da imamo  čišći  okoliš.</a:t>
            </a:r>
          </a:p>
        </p:txBody>
      </p:sp>
    </p:spTree>
    <p:extLst>
      <p:ext uri="{BB962C8B-B14F-4D97-AF65-F5344CB8AC3E}">
        <p14:creationId xmlns:p14="http://schemas.microsoft.com/office/powerpoint/2010/main" val="25079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4" y="103032"/>
            <a:ext cx="8825659" cy="1738648"/>
          </a:xfrm>
        </p:spPr>
        <p:txBody>
          <a:bodyPr/>
          <a:lstStyle/>
          <a:p>
            <a:r>
              <a:rPr lang="hr-HR" dirty="0" smtClean="0"/>
              <a:t>MJEMJAM SEBE, STANOVNIK ZEMLJE  (prijedlozi)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515156" y="1725769"/>
            <a:ext cx="10831132" cy="5132231"/>
          </a:xfrm>
        </p:spPr>
        <p:txBody>
          <a:bodyPr>
            <a:normAutofit/>
          </a:bodyPr>
          <a:lstStyle/>
          <a:p>
            <a:r>
              <a:rPr lang="hr-HR" sz="2400" dirty="0" smtClean="0"/>
              <a:t>1.</a:t>
            </a:r>
          </a:p>
          <a:p>
            <a:r>
              <a:rPr lang="hr-HR" sz="2400" dirty="0" smtClean="0"/>
              <a:t>2.</a:t>
            </a:r>
          </a:p>
          <a:p>
            <a:r>
              <a:rPr lang="hr-HR" sz="2400" dirty="0" smtClean="0"/>
              <a:t>3.</a:t>
            </a:r>
          </a:p>
          <a:p>
            <a:r>
              <a:rPr lang="hr-HR" sz="2400" dirty="0" smtClean="0"/>
              <a:t>4.</a:t>
            </a:r>
          </a:p>
          <a:p>
            <a:r>
              <a:rPr lang="hr-HR" sz="2400" dirty="0" smtClean="0"/>
              <a:t>5.</a:t>
            </a:r>
          </a:p>
          <a:p>
            <a:r>
              <a:rPr lang="hr-HR" sz="2400" dirty="0" smtClean="0"/>
              <a:t>6.</a:t>
            </a:r>
          </a:p>
          <a:p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1740222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4" y="141668"/>
            <a:ext cx="9186781" cy="1854557"/>
          </a:xfrm>
        </p:spPr>
        <p:txBody>
          <a:bodyPr/>
          <a:lstStyle/>
          <a:p>
            <a:r>
              <a:rPr lang="hr-HR" dirty="0"/>
              <a:t>MJEMJAM </a:t>
            </a:r>
            <a:r>
              <a:rPr lang="hr-HR" dirty="0" smtClean="0"/>
              <a:t>SEBE</a:t>
            </a:r>
            <a:r>
              <a:rPr lang="hr-HR" dirty="0"/>
              <a:t> </a:t>
            </a:r>
            <a:r>
              <a:rPr lang="hr-HR" dirty="0" smtClean="0"/>
              <a:t>– u svom </a:t>
            </a:r>
            <a:r>
              <a:rPr lang="hr-HR" smtClean="0"/>
              <a:t>zanimanu </a:t>
            </a:r>
            <a:r>
              <a:rPr lang="hr-HR" dirty="0"/>
              <a:t>(prijedlozi)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1154953" y="1700011"/>
            <a:ext cx="10126939" cy="4971245"/>
          </a:xfrm>
        </p:spPr>
        <p:txBody>
          <a:bodyPr>
            <a:normAutofit/>
          </a:bodyPr>
          <a:lstStyle/>
          <a:p>
            <a:r>
              <a:rPr lang="hr-HR" sz="2400" dirty="0"/>
              <a:t>1.</a:t>
            </a:r>
          </a:p>
          <a:p>
            <a:r>
              <a:rPr lang="hr-HR" sz="2400" dirty="0"/>
              <a:t>2.</a:t>
            </a:r>
          </a:p>
          <a:p>
            <a:r>
              <a:rPr lang="hr-HR" sz="2400" dirty="0"/>
              <a:t>3.</a:t>
            </a:r>
          </a:p>
          <a:p>
            <a:r>
              <a:rPr lang="hr-HR" sz="2400" dirty="0"/>
              <a:t>4.</a:t>
            </a:r>
          </a:p>
          <a:p>
            <a:r>
              <a:rPr lang="hr-HR" sz="2400" dirty="0"/>
              <a:t>5.</a:t>
            </a:r>
          </a:p>
          <a:p>
            <a:r>
              <a:rPr lang="hr-HR" sz="2400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486268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Pripremila</a:t>
            </a:r>
            <a:br>
              <a:rPr lang="hr-HR" dirty="0" smtClean="0"/>
            </a:br>
            <a:r>
              <a:rPr lang="hr-HR" dirty="0" smtClean="0"/>
              <a:t>Mirjana </a:t>
            </a:r>
            <a:r>
              <a:rPr lang="hr-HR" dirty="0" err="1" smtClean="0"/>
              <a:t>Trubić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Centar za odgoj i obrazovanje Dubrava, </a:t>
            </a:r>
            <a:r>
              <a:rPr lang="hr-HR" sz="2800" dirty="0"/>
              <a:t>Z</a:t>
            </a:r>
            <a:r>
              <a:rPr lang="hr-HR" sz="2800" dirty="0" smtClean="0"/>
              <a:t>agreb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87419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96215"/>
            <a:ext cx="4868214" cy="888642"/>
          </a:xfrm>
        </p:spPr>
        <p:txBody>
          <a:bodyPr/>
          <a:lstStyle/>
          <a:p>
            <a:r>
              <a:rPr lang="hr-HR" sz="4400" dirty="0" smtClean="0">
                <a:solidFill>
                  <a:schemeClr val="tx1"/>
                </a:solidFill>
              </a:rPr>
              <a:t>ODRŽIVI RAZVOJ</a:t>
            </a:r>
            <a:endParaRPr lang="hr-HR" sz="4400" dirty="0">
              <a:solidFill>
                <a:schemeClr val="tx1"/>
              </a:solidFill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0" y="1300766"/>
            <a:ext cx="4675031" cy="5460642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hr-HR" sz="2000" dirty="0" smtClean="0"/>
              <a:t>STUPOVI ODRŽIVOG RAZVOJA. </a:t>
            </a:r>
          </a:p>
          <a:p>
            <a:pPr marL="285750" indent="-285750">
              <a:buFontTx/>
              <a:buChar char="-"/>
            </a:pPr>
            <a:r>
              <a:rPr lang="hr-HR" sz="2000" dirty="0" smtClean="0"/>
              <a:t>gospodarska učinkovitost, društvena odgovornost </a:t>
            </a:r>
            <a:r>
              <a:rPr lang="hr-HR" sz="2000" dirty="0"/>
              <a:t>i </a:t>
            </a:r>
            <a:r>
              <a:rPr lang="hr-HR" sz="2000" dirty="0" smtClean="0"/>
              <a:t>zaštita okoliša </a:t>
            </a:r>
          </a:p>
          <a:p>
            <a:pPr marL="285750" indent="-285750">
              <a:buFontTx/>
              <a:buChar char="-"/>
            </a:pPr>
            <a:r>
              <a:rPr lang="hr-HR" sz="2000" dirty="0" smtClean="0"/>
              <a:t>Društvo </a:t>
            </a:r>
            <a:r>
              <a:rPr lang="hr-HR" sz="2000" dirty="0"/>
              <a:t>potpuno ovisi o Zemljinim </a:t>
            </a:r>
            <a:r>
              <a:rPr lang="hr-HR" sz="2000" dirty="0" smtClean="0"/>
              <a:t>resursima,  </a:t>
            </a:r>
            <a:r>
              <a:rPr lang="hr-HR" sz="2000" dirty="0"/>
              <a:t>a da bi </a:t>
            </a:r>
            <a:r>
              <a:rPr lang="hr-HR" sz="2000" dirty="0" smtClean="0"/>
              <a:t>se povećala kvaliteta </a:t>
            </a:r>
            <a:r>
              <a:rPr lang="hr-HR" sz="2000" dirty="0"/>
              <a:t>života koriste </a:t>
            </a:r>
            <a:r>
              <a:rPr lang="hr-HR" sz="2000" dirty="0" smtClean="0"/>
              <a:t>se ekonomski modeli.</a:t>
            </a:r>
          </a:p>
          <a:p>
            <a:pPr marL="285750" indent="-285750">
              <a:buFontTx/>
              <a:buChar char="-"/>
            </a:pPr>
            <a:r>
              <a:rPr lang="hr-HR" sz="2000" dirty="0" smtClean="0"/>
              <a:t>ekonomijom </a:t>
            </a:r>
            <a:r>
              <a:rPr lang="hr-HR" sz="2000" dirty="0"/>
              <a:t>upravljaju ljudi </a:t>
            </a:r>
            <a:r>
              <a:rPr lang="hr-HR" sz="2000" dirty="0" smtClean="0"/>
              <a:t>– ekonomija je </a:t>
            </a:r>
            <a:r>
              <a:rPr lang="hr-HR" sz="2000" dirty="0"/>
              <a:t>ovisna </a:t>
            </a:r>
            <a:r>
              <a:rPr lang="hr-HR" sz="2000" dirty="0" smtClean="0"/>
              <a:t> </a:t>
            </a:r>
            <a:r>
              <a:rPr lang="hr-HR" sz="2000" dirty="0"/>
              <a:t>o prirodi. </a:t>
            </a:r>
            <a:endParaRPr lang="hr-HR" sz="2000" dirty="0" smtClean="0"/>
          </a:p>
          <a:p>
            <a:pPr marL="285750" indent="-285750">
              <a:buFontTx/>
              <a:buChar char="-"/>
            </a:pPr>
            <a:endParaRPr lang="hr-HR" sz="2000" dirty="0" smtClean="0"/>
          </a:p>
          <a:p>
            <a:r>
              <a:rPr lang="hr-HR" sz="2000" dirty="0" smtClean="0"/>
              <a:t>STUPOVI  SU U MEĐUSOBNOJ  INTERAKCIJI I NE MOGU  DA NE UTJEČU JEDAN NA DRUGOG.</a:t>
            </a:r>
            <a:endParaRPr lang="hr-HR" sz="2000" dirty="0"/>
          </a:p>
        </p:txBody>
      </p:sp>
      <p:pic>
        <p:nvPicPr>
          <p:cNvPr id="5" name="Rezervirano mjesto sadržaja 4" descr="http://odraz.hr/news/big/media/372322/325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31" y="0"/>
            <a:ext cx="751696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5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081825"/>
          </a:xfrm>
        </p:spPr>
        <p:txBody>
          <a:bodyPr/>
          <a:lstStyle/>
          <a:p>
            <a:r>
              <a:rPr lang="hr-HR" sz="4400" dirty="0" smtClean="0"/>
              <a:t>CILJEVI ODRŽIVOG RAZVOJA</a:t>
            </a:r>
            <a:endParaRPr lang="hr-HR" sz="4400" dirty="0"/>
          </a:p>
        </p:txBody>
      </p:sp>
      <p:sp>
        <p:nvSpPr>
          <p:cNvPr id="3" name="Pravokutnik 2"/>
          <p:cNvSpPr/>
          <p:nvPr/>
        </p:nvSpPr>
        <p:spPr>
          <a:xfrm>
            <a:off x="0" y="1171977"/>
            <a:ext cx="12192000" cy="5794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SVIJET BEZ SIROMAŠTVA 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2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SVIJET BEZ GLADI </a:t>
            </a:r>
            <a:endParaRPr lang="hr-H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ZDRAVLJE I 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BLAGOSTANJE                                     4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KVALITETNO OBRAZOVANJE </a:t>
            </a:r>
            <a:endParaRPr lang="hr-H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RODNA RAVNOPRAVNOST  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6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ČISTA VODA I SANITARNI UVJETI </a:t>
            </a:r>
            <a:endParaRPr lang="hr-H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PRISTUPAČNA ENERGIJA IZ ČISTIH IZVORA 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8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DOSTOJANSTVEN RAD I EKONOMSKI RAST </a:t>
            </a:r>
            <a:endParaRPr lang="hr-H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INDUSTRIJA, INOVACIJE I INFRASTRUKTURA 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10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SMANJENJE NEJEDNAKOSTI </a:t>
            </a:r>
            <a:endParaRPr lang="hr-H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ODRŽIVI GRADOVI I ZAJEDNICE 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12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ODGOVORNA POTROŠNJA I PROIZVODNJA </a:t>
            </a:r>
            <a:endParaRPr lang="hr-H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ZAŠTITA 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KLIME                                                      14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OČUVANJE VODENOG 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SVIJETA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OČUVANJE ŽIVOTA NA 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ZEMLJI                           16. MIR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PRAVDA I SNAŽNE 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INSTITUCIJE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PARTNERSTVOM DO 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CILJEVA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hr-HR" sz="4400" dirty="0" smtClean="0">
                <a:latin typeface="Algerian" panose="04020705040A02060702" pitchFamily="82" charset="0"/>
              </a:rPr>
              <a:t>Sve </a:t>
            </a:r>
            <a:r>
              <a:rPr lang="hr-HR" sz="4400" dirty="0">
                <a:latin typeface="Algerian" panose="04020705040A02060702" pitchFamily="82" charset="0"/>
              </a:rPr>
              <a:t>zemlje moraju dati svoj doprinos</a:t>
            </a:r>
            <a:endParaRPr lang="hr-HR" sz="4400" dirty="0"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6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5003" y="-47992"/>
            <a:ext cx="9625832" cy="1442240"/>
          </a:xfrm>
        </p:spPr>
        <p:txBody>
          <a:bodyPr/>
          <a:lstStyle/>
          <a:p>
            <a:r>
              <a:rPr lang="hr-HR" dirty="0"/>
              <a:t> </a:t>
            </a:r>
            <a:r>
              <a:rPr lang="hr-HR" dirty="0" smtClean="0"/>
              <a:t>       </a:t>
            </a:r>
            <a:r>
              <a:rPr lang="hr-HR" b="1" dirty="0" smtClean="0"/>
              <a:t>PROMIJENITI NAČIN PROIZVODNJE    I   POTROŠNJE</a:t>
            </a:r>
            <a:r>
              <a:rPr lang="hr-HR" dirty="0" smtClean="0"/>
              <a:t> 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654495" y="1994079"/>
            <a:ext cx="4396339" cy="576262"/>
          </a:xfrm>
        </p:spPr>
        <p:txBody>
          <a:bodyPr/>
          <a:lstStyle/>
          <a:p>
            <a:endParaRPr lang="hr-HR"/>
          </a:p>
        </p:txBody>
      </p:sp>
      <p:pic>
        <p:nvPicPr>
          <p:cNvPr id="156" name="Rezervirano mjesto sadržaja 15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3" y="1646941"/>
            <a:ext cx="6267718" cy="4881092"/>
          </a:xfrm>
        </p:spPr>
      </p:pic>
      <p:pic>
        <p:nvPicPr>
          <p:cNvPr id="155" name="Picture 1419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394248"/>
            <a:ext cx="5924282" cy="54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2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6784999" cy="848048"/>
          </a:xfrm>
        </p:spPr>
        <p:txBody>
          <a:bodyPr/>
          <a:lstStyle/>
          <a:p>
            <a:r>
              <a:rPr lang="hr-HR" dirty="0" smtClean="0"/>
              <a:t>PONOVNO KORIŠTENJE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8789" y="1171978"/>
            <a:ext cx="11912957" cy="5357611"/>
          </a:xfrm>
        </p:spPr>
        <p:txBody>
          <a:bodyPr>
            <a:normAutofit/>
          </a:bodyPr>
          <a:lstStyle/>
          <a:p>
            <a:pPr lvl="1"/>
            <a:endParaRPr lang="hr-HR" sz="2200" dirty="0" smtClean="0"/>
          </a:p>
          <a:p>
            <a:pPr lvl="1"/>
            <a:r>
              <a:rPr lang="hr-HR" sz="2200" dirty="0" smtClean="0"/>
              <a:t>NOVA UPOTREBNA VRIJEDNOST</a:t>
            </a:r>
          </a:p>
          <a:p>
            <a:r>
              <a:rPr lang="hr-HR" sz="2400" dirty="0"/>
              <a:t>430 000kg odjeće, trodnevna radionica </a:t>
            </a:r>
            <a:r>
              <a:rPr lang="hr-HR" sz="2400" dirty="0" err="1"/>
              <a:t>reciklaže</a:t>
            </a:r>
            <a:r>
              <a:rPr lang="hr-HR" sz="2400" dirty="0"/>
              <a:t> </a:t>
            </a:r>
          </a:p>
          <a:p>
            <a:r>
              <a:rPr lang="hr-HR" sz="2400" i="1" dirty="0" err="1"/>
              <a:t>Sashiko</a:t>
            </a:r>
            <a:r>
              <a:rPr lang="hr-HR" sz="2400" i="1" dirty="0"/>
              <a:t> tehnika</a:t>
            </a:r>
            <a:r>
              <a:rPr lang="hr-HR" sz="2400" dirty="0"/>
              <a:t>- ubod, vez (stare jakne, denim</a:t>
            </a:r>
            <a:r>
              <a:rPr lang="hr-HR" sz="2400" dirty="0" smtClean="0"/>
              <a:t>..)</a:t>
            </a:r>
          </a:p>
          <a:p>
            <a:r>
              <a:rPr lang="hr-HR" sz="2400" dirty="0" smtClean="0"/>
              <a:t>omogućavaju </a:t>
            </a:r>
            <a:r>
              <a:rPr lang="hr-HR" sz="2400" dirty="0"/>
              <a:t>korištenje sadašnjih i budućih potencijala kako bi se zadovoljile ljudske </a:t>
            </a:r>
            <a:r>
              <a:rPr lang="hr-HR" sz="2400" dirty="0" smtClean="0"/>
              <a:t>potrebe</a:t>
            </a:r>
          </a:p>
          <a:p>
            <a:r>
              <a:rPr lang="hr-HR" sz="2400" dirty="0"/>
              <a:t>istraživanja i inovacija u </a:t>
            </a:r>
            <a:r>
              <a:rPr lang="hr-HR" sz="2400" dirty="0" smtClean="0"/>
              <a:t>svim područjima </a:t>
            </a:r>
            <a:r>
              <a:rPr lang="hr-HR" sz="2400" dirty="0"/>
              <a:t>i sektorima, kako bi se osigurala sigurna, ekonomski izvediva, ekološka i društveno prihvatljiva rješenja </a:t>
            </a:r>
            <a:endParaRPr lang="hr-HR" sz="2400" dirty="0" smtClean="0"/>
          </a:p>
          <a:p>
            <a:r>
              <a:rPr lang="hr-HR" sz="2400" dirty="0"/>
              <a:t>Inovacije u ovim područjima će omogućiti rast i nova radna mjesta, kao i inovativne opcije koje uključuju znanost, tehnologiju, politike i vladavinu</a:t>
            </a:r>
            <a:r>
              <a:rPr lang="hr-HR" sz="2400" dirty="0" smtClean="0"/>
              <a:t>.</a:t>
            </a:r>
          </a:p>
          <a:p>
            <a:r>
              <a:rPr lang="hr-HR" sz="2400" dirty="0"/>
              <a:t>Moramo </a:t>
            </a:r>
            <a:r>
              <a:rPr lang="hr-HR" sz="2400" b="1" dirty="0"/>
              <a:t>stvarati veću </a:t>
            </a:r>
            <a:r>
              <a:rPr lang="hr-HR" sz="2400" b="1" dirty="0" smtClean="0"/>
              <a:t>vrijednost upotrebom </a:t>
            </a:r>
            <a:r>
              <a:rPr lang="hr-HR" sz="2400" b="1" dirty="0"/>
              <a:t>manje količine resursa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2499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11487955" cy="1120462"/>
          </a:xfrm>
        </p:spPr>
        <p:txBody>
          <a:bodyPr/>
          <a:lstStyle/>
          <a:p>
            <a:r>
              <a:rPr lang="hr-HR" dirty="0" smtClean="0"/>
              <a:t>SPREČAVANJE   - da li nam je potrebno?</a:t>
            </a:r>
            <a:endParaRPr lang="hr-HR" dirty="0"/>
          </a:p>
        </p:txBody>
      </p:sp>
      <p:pic>
        <p:nvPicPr>
          <p:cNvPr id="4" name="Picture 24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918" y="965915"/>
            <a:ext cx="9478851" cy="58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5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34851" y="476517"/>
            <a:ext cx="116682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sz="4000" b="1" dirty="0">
                <a:latin typeface="inherit"/>
                <a:ea typeface="Times New Roman" panose="02020603050405020304" pitchFamily="18" charset="0"/>
              </a:rPr>
              <a:t>Ekološkim dizajnom</a:t>
            </a:r>
            <a:r>
              <a:rPr lang="hr-HR" sz="4000" dirty="0">
                <a:latin typeface="Verdana" panose="020B0604030504040204" pitchFamily="34" charset="0"/>
                <a:ea typeface="Times New Roman" panose="02020603050405020304" pitchFamily="18" charset="0"/>
              </a:rPr>
              <a:t> i ekološkim inovacijama mogu se ublažiti učinci </a:t>
            </a:r>
            <a:r>
              <a:rPr lang="hr-HR" sz="4000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proizvodnje.</a:t>
            </a:r>
            <a:r>
              <a:rPr lang="hr-HR" sz="4000" b="1" dirty="0" smtClean="0">
                <a:latin typeface="inherit"/>
                <a:ea typeface="Times New Roman" panose="02020603050405020304" pitchFamily="18" charset="0"/>
              </a:rPr>
              <a:t> Poboljšanje</a:t>
            </a:r>
            <a:r>
              <a:rPr lang="hr-HR" sz="4000" dirty="0"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hr-HR" sz="4000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ukupne</a:t>
            </a:r>
            <a:r>
              <a:rPr lang="hr-HR" sz="4000" dirty="0"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hr-HR" sz="4000" b="1" dirty="0" smtClean="0">
                <a:latin typeface="inherit"/>
                <a:ea typeface="Times New Roman" panose="02020603050405020304" pitchFamily="18" charset="0"/>
              </a:rPr>
              <a:t>ekološke učinkovitosti</a:t>
            </a:r>
            <a:r>
              <a:rPr lang="hr-HR" sz="4000" b="1" dirty="0">
                <a:latin typeface="inherit"/>
                <a:ea typeface="Times New Roman" panose="02020603050405020304" pitchFamily="18" charset="0"/>
              </a:rPr>
              <a:t> </a:t>
            </a:r>
            <a:r>
              <a:rPr lang="hr-HR" sz="4000" dirty="0">
                <a:latin typeface="Verdana" panose="020B0604030504040204" pitchFamily="34" charset="0"/>
                <a:ea typeface="Times New Roman" panose="02020603050405020304" pitchFamily="18" charset="0"/>
              </a:rPr>
              <a:t>proizvoda</a:t>
            </a:r>
            <a:r>
              <a:rPr lang="hr-HR" sz="4000" b="1" dirty="0">
                <a:latin typeface="inherit"/>
                <a:ea typeface="Times New Roman" panose="02020603050405020304" pitchFamily="18" charset="0"/>
              </a:rPr>
              <a:t> za vrijeme njihova životnog </a:t>
            </a:r>
            <a:r>
              <a:rPr lang="hr-HR" sz="4000" b="1" dirty="0" smtClean="0">
                <a:latin typeface="inherit"/>
                <a:ea typeface="Times New Roman" panose="02020603050405020304" pitchFamily="18" charset="0"/>
              </a:rPr>
              <a:t>ciklusa.</a:t>
            </a:r>
          </a:p>
          <a:p>
            <a:pPr>
              <a:spcAft>
                <a:spcPts val="0"/>
              </a:spcAft>
            </a:pPr>
            <a:r>
              <a:rPr lang="hr-HR" sz="4000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Potaknuti </a:t>
            </a:r>
            <a:r>
              <a:rPr lang="hr-HR" sz="4000" dirty="0">
                <a:latin typeface="Verdana" panose="020B0604030504040204" pitchFamily="34" charset="0"/>
                <a:ea typeface="Times New Roman" panose="02020603050405020304" pitchFamily="18" charset="0"/>
              </a:rPr>
              <a:t>potražnju za boljim tehnologijama proizvodnje.</a:t>
            </a:r>
            <a:endParaRPr lang="hr-HR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4000" dirty="0">
                <a:latin typeface="Verdana" panose="020B0604030504040204" pitchFamily="34" charset="0"/>
                <a:ea typeface="Times New Roman" panose="02020603050405020304" pitchFamily="18" charset="0"/>
              </a:rPr>
              <a:t>P</a:t>
            </a:r>
            <a:r>
              <a:rPr lang="hr-HR" sz="4000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otrošači </a:t>
            </a:r>
            <a:r>
              <a:rPr lang="hr-HR" sz="4000" dirty="0">
                <a:latin typeface="Verdana" panose="020B0604030504040204" pitchFamily="34" charset="0"/>
                <a:ea typeface="Times New Roman" panose="02020603050405020304" pitchFamily="18" charset="0"/>
              </a:rPr>
              <a:t>mogu znatno utjecati na promjene svojim </a:t>
            </a:r>
            <a:r>
              <a:rPr lang="hr-HR" sz="4000" b="1" dirty="0">
                <a:latin typeface="inherit"/>
                <a:ea typeface="Times New Roman" panose="02020603050405020304" pitchFamily="18" charset="0"/>
              </a:rPr>
              <a:t>potrošačkim izborom</a:t>
            </a:r>
            <a:r>
              <a:rPr lang="hr-HR" sz="4000" dirty="0"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hr-H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24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86366" y="579551"/>
            <a:ext cx="118056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8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Za uspjelu promjenu trendova potrebno je da svaki </a:t>
            </a:r>
            <a:r>
              <a:rPr lang="hr-HR" sz="48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pojedinac – potrošač, </a:t>
            </a:r>
            <a:r>
              <a:rPr lang="hr-HR" sz="48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svaki </a:t>
            </a:r>
            <a:r>
              <a:rPr lang="hr-HR" sz="48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gospodarstvenik i </a:t>
            </a:r>
            <a:r>
              <a:rPr lang="hr-HR" sz="48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proizvođač počnu razmatrati svoj djelokrug utjecaja s </a:t>
            </a:r>
            <a:r>
              <a:rPr lang="hr-HR" sz="48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aspekta </a:t>
            </a:r>
            <a:r>
              <a:rPr lang="hr-HR" sz="48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održivosti</a:t>
            </a:r>
            <a:r>
              <a:rPr lang="hr-HR" sz="48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hr-HR" sz="48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Kada </a:t>
            </a:r>
            <a:r>
              <a:rPr lang="hr-HR" sz="48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se ljudi svjesno počnu mijenjati i mijenjati svoje ponašanje, moći ćemo govoriti o promjenama u smjeru održivosti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124030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4" y="206063"/>
            <a:ext cx="8825659" cy="1352282"/>
          </a:xfrm>
        </p:spPr>
        <p:txBody>
          <a:bodyPr/>
          <a:lstStyle/>
          <a:p>
            <a:r>
              <a:rPr lang="hr-HR" sz="8000" dirty="0" smtClean="0"/>
              <a:t>PRIMJER 1</a:t>
            </a:r>
            <a:endParaRPr lang="hr-HR" sz="80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463639" y="1558345"/>
            <a:ext cx="10934163" cy="4610635"/>
          </a:xfrm>
        </p:spPr>
        <p:txBody>
          <a:bodyPr>
            <a:normAutofit/>
          </a:bodyPr>
          <a:lstStyle/>
          <a:p>
            <a:r>
              <a:rPr lang="hr-HR" sz="3600" dirty="0"/>
              <a:t>G</a:t>
            </a:r>
            <a:r>
              <a:rPr lang="hr-HR" sz="3600" dirty="0" smtClean="0"/>
              <a:t>radske </a:t>
            </a:r>
            <a:r>
              <a:rPr lang="hr-HR" sz="3600" dirty="0"/>
              <a:t>vlasti </a:t>
            </a:r>
            <a:r>
              <a:rPr lang="hr-HR" sz="3600" dirty="0" smtClean="0"/>
              <a:t>uvode </a:t>
            </a:r>
            <a:r>
              <a:rPr lang="hr-HR" sz="3600" dirty="0"/>
              <a:t>vožnju </a:t>
            </a:r>
            <a:r>
              <a:rPr lang="hr-HR" sz="3600" dirty="0" smtClean="0"/>
              <a:t>automobilima kroz grad, </a:t>
            </a:r>
            <a:r>
              <a:rPr lang="hr-HR" sz="3600" dirty="0"/>
              <a:t>na par nepar </a:t>
            </a:r>
            <a:r>
              <a:rPr lang="hr-HR" sz="3600" dirty="0" smtClean="0"/>
              <a:t>(zadnji </a:t>
            </a:r>
            <a:r>
              <a:rPr lang="hr-HR" sz="3600" dirty="0"/>
              <a:t>broj na registarskoj tablici) kako smo mi nekada to radili, kada  je došlo do naftne krize  1973 godine. Uzrok  restrikcije vožnje automobilima je previsoka razina </a:t>
            </a:r>
            <a:r>
              <a:rPr lang="hr-HR" sz="3600" dirty="0" smtClean="0"/>
              <a:t>smoga, </a:t>
            </a:r>
            <a:r>
              <a:rPr lang="hr-HR" sz="3600" dirty="0"/>
              <a:t>koji je štetan za zdravlje.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4040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465</TotalTime>
  <Words>416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Algerian</vt:lpstr>
      <vt:lpstr>Arial</vt:lpstr>
      <vt:lpstr>Calibri</vt:lpstr>
      <vt:lpstr>Century Gothic</vt:lpstr>
      <vt:lpstr>inherit</vt:lpstr>
      <vt:lpstr>Open Sans</vt:lpstr>
      <vt:lpstr>Times New Roman</vt:lpstr>
      <vt:lpstr>Verdana</vt:lpstr>
      <vt:lpstr>Wingdings 3</vt:lpstr>
      <vt:lpstr>Ion</vt:lpstr>
      <vt:lpstr>MEĐUPREDMETNA TEMA – ODRŽIVI RAZVOJ</vt:lpstr>
      <vt:lpstr>ODRŽIVI RAZVOJ</vt:lpstr>
      <vt:lpstr>CILJEVI ODRŽIVOG RAZVOJA</vt:lpstr>
      <vt:lpstr>        PROMIJENITI NAČIN PROIZVODNJE    I   POTROŠNJE </vt:lpstr>
      <vt:lpstr>PONOVNO KORIŠTENJE</vt:lpstr>
      <vt:lpstr>SPREČAVANJE   - da li nam je potrebno?</vt:lpstr>
      <vt:lpstr>PowerPoint Presentation</vt:lpstr>
      <vt:lpstr>PowerPoint Presentation</vt:lpstr>
      <vt:lpstr>PRIMJER 1</vt:lpstr>
      <vt:lpstr>PRIMJER 2</vt:lpstr>
      <vt:lpstr>PRIMJER 3</vt:lpstr>
      <vt:lpstr>PRIMJER 4</vt:lpstr>
      <vt:lpstr>MJEMJAM SEBE, STANOVNIK ZEMLJE  (prijedlozi)</vt:lpstr>
      <vt:lpstr>MJEMJAM SEBE – u svom zanimanu (prijedlozi)</vt:lpstr>
      <vt:lpstr>Pripremila Mirjana Trubić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MEĐUPREDMETNA TEMA – ODRŽIVI RAZVOJ</dc:title>
  <dc:creator>Mirjana</dc:creator>
  <cp:lastModifiedBy>Danijela Pustahija Musulin</cp:lastModifiedBy>
  <cp:revision>28</cp:revision>
  <dcterms:created xsi:type="dcterms:W3CDTF">2020-01-01T17:53:05Z</dcterms:created>
  <dcterms:modified xsi:type="dcterms:W3CDTF">2020-03-15T09:58:31Z</dcterms:modified>
</cp:coreProperties>
</file>