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8" r:id="rId4"/>
    <p:sldId id="267" r:id="rId5"/>
    <p:sldId id="257" r:id="rId6"/>
    <p:sldId id="258" r:id="rId7"/>
    <p:sldId id="259" r:id="rId8"/>
    <p:sldId id="260" r:id="rId9"/>
    <p:sldId id="261" r:id="rId10"/>
    <p:sldId id="275" r:id="rId11"/>
    <p:sldId id="284" r:id="rId12"/>
    <p:sldId id="263" r:id="rId13"/>
    <p:sldId id="282" r:id="rId14"/>
    <p:sldId id="268" r:id="rId15"/>
    <p:sldId id="269" r:id="rId16"/>
    <p:sldId id="270" r:id="rId17"/>
    <p:sldId id="280" r:id="rId18"/>
    <p:sldId id="287" r:id="rId19"/>
    <p:sldId id="286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Tr%C5%BEi%C5%A1te" TargetMode="External"/><Relationship Id="rId7" Type="http://schemas.openxmlformats.org/officeDocument/2006/relationships/hyperlink" Target="https://hr.wikipedia.org/w/index.php?title=Potro%C5%A1nja&amp;action=edit&amp;redlink=1" TargetMode="External"/><Relationship Id="rId2" Type="http://schemas.openxmlformats.org/officeDocument/2006/relationships/hyperlink" Target="https://hr.wikipedia.org/wiki/Potro%C5%A1a%C4%8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r.wikipedia.org/wiki/Proizvodnja" TargetMode="External"/><Relationship Id="rId5" Type="http://schemas.openxmlformats.org/officeDocument/2006/relationships/hyperlink" Target="https://hr.wikipedia.org/wiki/Ponuda" TargetMode="External"/><Relationship Id="rId4" Type="http://schemas.openxmlformats.org/officeDocument/2006/relationships/hyperlink" Target="https://hr.wikipedia.org/wiki/Uslug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hr/zena/moda/od-kate-middleton-do-marilyn-monroe-pogledajte-koliko-kostaju-najskuplje-haljine-na-svijetu/" TargetMode="External"/><Relationship Id="rId2" Type="http://schemas.openxmlformats.org/officeDocument/2006/relationships/hyperlink" Target="https://www.varteks.com/youn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8028384" cy="1470025"/>
          </a:xfrm>
        </p:spPr>
        <p:txBody>
          <a:bodyPr>
            <a:normAutofit/>
          </a:bodyPr>
          <a:lstStyle/>
          <a:p>
            <a:r>
              <a:rPr lang="hr-HR" sz="5400" b="1" dirty="0" smtClean="0"/>
              <a:t>  PRODAJNA   CIJENA</a:t>
            </a:r>
            <a:endParaRPr lang="hr-HR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1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r="33227" b="17617"/>
          <a:stretch/>
        </p:blipFill>
        <p:spPr bwMode="auto">
          <a:xfrm>
            <a:off x="899592" y="1773238"/>
            <a:ext cx="7272808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00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altLang="sr-Latn-RS" sz="3200" b="1" dirty="0" smtClean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RS" altLang="sr-Latn-RS" sz="3200" b="1" dirty="0" smtClean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</a:br>
            <a:r>
              <a:rPr lang="sr-Latn-RS" altLang="sr-Latn-RS" sz="3200" b="1" dirty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RS" altLang="sr-Latn-RS" sz="3200" b="1" dirty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</a:br>
            <a:r>
              <a:rPr lang="sr-Latn-RS" altLang="sr-Latn-RS" sz="3200" b="1" dirty="0" smtClean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RS" altLang="sr-Latn-RS" sz="3200" b="1" dirty="0" smtClean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</a:br>
            <a:r>
              <a:rPr lang="sr-Latn-RS" altLang="sr-Latn-RS" sz="3200" b="1" dirty="0" smtClean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>Primjer</a:t>
            </a:r>
            <a:r>
              <a:rPr lang="sr-Latn-RS" altLang="sr-Latn-RS" sz="3200" b="1" dirty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>:  </a:t>
            </a:r>
            <a:r>
              <a:rPr lang="sr-Latn-RS" altLang="sr-Latn-RS" sz="3200" dirty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>Nabavna cijena </a:t>
            </a:r>
            <a:r>
              <a:rPr lang="sr-Latn-RS" altLang="sr-Latn-RS" sz="3200" dirty="0" smtClean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>muškog odijela  </a:t>
            </a:r>
            <a:r>
              <a:rPr lang="sr-Latn-RS" altLang="sr-Latn-RS" sz="3200" dirty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sr-Latn-RS" altLang="sr-Latn-RS" sz="3200" dirty="0" smtClean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>1000 </a:t>
            </a:r>
            <a:r>
              <a:rPr lang="sr-Latn-RS" altLang="sr-Latn-RS" sz="3200" dirty="0" err="1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>kn</a:t>
            </a:r>
            <a:r>
              <a:rPr lang="sr-Latn-RS" altLang="sr-Latn-RS" sz="3200" dirty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>, marža 20%, PDV </a:t>
            </a:r>
            <a:r>
              <a:rPr lang="sr-Latn-RS" altLang="sr-Latn-RS" sz="3200" dirty="0" smtClean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>24%. </a:t>
            </a:r>
            <a:r>
              <a:rPr lang="sr-Latn-RS" altLang="sr-Latn-RS" sz="3200" b="1" dirty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>Izračunajmo prodajnu cijenu </a:t>
            </a:r>
            <a:r>
              <a:rPr lang="sr-Latn-RS" altLang="sr-Latn-RS" sz="3200" b="1" dirty="0" smtClean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>muškog odijela </a:t>
            </a:r>
            <a:r>
              <a:rPr lang="sr-Latn-RS" altLang="sr-Latn-RS" sz="3200" b="1" dirty="0">
                <a:solidFill>
                  <a:srgbClr val="000040"/>
                </a:solidFill>
                <a:latin typeface="Arial" pitchFamily="34" charset="0"/>
                <a:cs typeface="Arial" pitchFamily="34" charset="0"/>
              </a:rPr>
              <a:t>s PDV-om.</a:t>
            </a:r>
            <a:r>
              <a:rPr lang="sr-Latn-RS" altLang="sr-Latn-R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sr-Latn-RS" altLang="sr-Latn-RS" sz="3200" b="1" dirty="0">
                <a:latin typeface="Arial" pitchFamily="34" charset="0"/>
                <a:cs typeface="Arial" pitchFamily="34" charset="0"/>
              </a:rPr>
            </a:br>
            <a:endParaRPr lang="hr-HR" sz="3200" b="1" dirty="0"/>
          </a:p>
        </p:txBody>
      </p:sp>
      <p:sp>
        <p:nvSpPr>
          <p:cNvPr id="4" name="Pravokutnik 3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altLang="sr-Latn-RS" dirty="0">
                <a:latin typeface="Arial" pitchFamily="34" charset="0"/>
                <a:cs typeface="Arial" pitchFamily="34" charset="0"/>
              </a:rPr>
              <a:t/>
            </a:r>
            <a:br>
              <a:rPr lang="sr-Latn-RS" altLang="sr-Latn-RS" dirty="0">
                <a:latin typeface="Arial" pitchFamily="34" charset="0"/>
                <a:cs typeface="Arial" pitchFamily="34" charset="0"/>
              </a:rPr>
            </a:b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57200" y="2690336"/>
            <a:ext cx="8147248" cy="3435827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Nabavna cijena                               1000,00kn</a:t>
            </a:r>
          </a:p>
          <a:p>
            <a:pPr marL="0" indent="0">
              <a:buNone/>
            </a:pPr>
            <a:r>
              <a:rPr lang="hr-HR" dirty="0" smtClean="0"/>
              <a:t>+ marža (20%)                                   200,00kn</a:t>
            </a:r>
          </a:p>
          <a:p>
            <a:pPr marL="0" indent="0">
              <a:buNone/>
            </a:pPr>
            <a:r>
              <a:rPr lang="hr-HR" dirty="0" smtClean="0"/>
              <a:t>Prodajna cijena                               1200,00kn</a:t>
            </a:r>
          </a:p>
          <a:p>
            <a:pPr marL="0" indent="0">
              <a:buNone/>
            </a:pPr>
            <a:r>
              <a:rPr lang="hr-HR" dirty="0" smtClean="0"/>
              <a:t>+ PDV ( 24%)                                      288,00kn</a:t>
            </a:r>
          </a:p>
          <a:p>
            <a:pPr marL="0" indent="0">
              <a:buNone/>
            </a:pPr>
            <a:r>
              <a:rPr lang="hr-HR" dirty="0" smtClean="0"/>
              <a:t>Prodajna cijena s PDV-om             </a:t>
            </a:r>
            <a:r>
              <a:rPr lang="hr-HR" b="1" dirty="0" smtClean="0"/>
              <a:t>1488,00kn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4129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936103"/>
          </a:xfrm>
        </p:spPr>
        <p:txBody>
          <a:bodyPr/>
          <a:lstStyle/>
          <a:p>
            <a:r>
              <a:rPr lang="hr-HR" b="1" dirty="0" smtClean="0"/>
              <a:t>Kalkulacije u trgovini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920880" cy="4392488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chemeClr val="tx1"/>
                </a:solidFill>
              </a:rPr>
              <a:t>Trgovina na malo (maloprodaja)- trgovac nabavlja robu da bi je prodao krajnjem potrošaču </a:t>
            </a:r>
          </a:p>
          <a:p>
            <a:pPr algn="l"/>
            <a:r>
              <a:rPr lang="hr-HR" b="1" dirty="0" smtClean="0">
                <a:solidFill>
                  <a:schemeClr val="tx1"/>
                </a:solidFill>
              </a:rPr>
              <a:t>Trgovina na veliko (veleprodaja)-</a:t>
            </a:r>
            <a:r>
              <a:rPr lang="hr-HR" b="1" dirty="0">
                <a:solidFill>
                  <a:schemeClr val="tx1"/>
                </a:solidFill>
              </a:rPr>
              <a:t>trgovac nabavlja robu da bi je prodao </a:t>
            </a:r>
            <a:r>
              <a:rPr lang="hr-HR" b="1" dirty="0" smtClean="0">
                <a:solidFill>
                  <a:schemeClr val="tx1"/>
                </a:solidFill>
              </a:rPr>
              <a:t>drugom trgovcu</a:t>
            </a:r>
            <a:endParaRPr lang="hr-HR" b="1" dirty="0">
              <a:solidFill>
                <a:schemeClr val="tx1"/>
              </a:solidFill>
            </a:endParaRPr>
          </a:p>
          <a:p>
            <a:pPr algn="l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5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95535" y="908050"/>
            <a:ext cx="8748465" cy="5218113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Po svom se opsegu kalkulacija u trgovini dijeli na:</a:t>
            </a:r>
          </a:p>
          <a:p>
            <a:pPr marL="0" indent="0">
              <a:buNone/>
            </a:pPr>
            <a:endParaRPr lang="hr-HR" b="1" dirty="0" smtClean="0"/>
          </a:p>
          <a:p>
            <a:pPr marL="514350" indent="-514350">
              <a:buAutoNum type="arabicPeriod"/>
            </a:pPr>
            <a:r>
              <a:rPr lang="hr-HR" b="1" dirty="0" smtClean="0"/>
              <a:t>Jednostavnu kalkulaciju- primjenjuje se pri izračunavanju cijene za jedan proizvod</a:t>
            </a:r>
          </a:p>
          <a:p>
            <a:pPr marL="514350" indent="-514350">
              <a:buAutoNum type="arabicPeriod"/>
            </a:pPr>
            <a:r>
              <a:rPr lang="hr-HR" b="1" dirty="0" smtClean="0"/>
              <a:t>Složenu kalkulaciju-</a:t>
            </a:r>
            <a:r>
              <a:rPr lang="hr-HR" b="1" dirty="0"/>
              <a:t> primjenjuje se pri izračunavanju cijene </a:t>
            </a:r>
            <a:r>
              <a:rPr lang="hr-HR" b="1" dirty="0" smtClean="0"/>
              <a:t>za dva ili više proizvoda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18822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1.Kalkulacija nabavne cijene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9632" y="2060848"/>
            <a:ext cx="7427168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                 </a:t>
            </a:r>
            <a:r>
              <a:rPr lang="hr-HR" sz="4000" dirty="0"/>
              <a:t>f</a:t>
            </a:r>
            <a:r>
              <a:rPr lang="hr-HR" sz="4000" dirty="0" smtClean="0"/>
              <a:t>akturna cijena </a:t>
            </a:r>
            <a:endParaRPr lang="hr-HR" sz="4000" u="sng" dirty="0" smtClean="0"/>
          </a:p>
          <a:p>
            <a:pPr marL="0" indent="0">
              <a:buNone/>
            </a:pPr>
            <a:r>
              <a:rPr lang="hr-HR" sz="4000" dirty="0" smtClean="0"/>
              <a:t>         </a:t>
            </a:r>
            <a:r>
              <a:rPr lang="hr-HR" sz="4000" u="sng" dirty="0" smtClean="0"/>
              <a:t>+      zavisni troškovi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/>
              <a:t> </a:t>
            </a:r>
            <a:r>
              <a:rPr lang="hr-HR" sz="4000" dirty="0" smtClean="0"/>
              <a:t>            NABAVNA CIJENA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44652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Kalkulacija prodajne cijene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  </a:t>
            </a:r>
          </a:p>
          <a:p>
            <a:pPr marL="0" indent="0">
              <a:buNone/>
            </a:pPr>
            <a:r>
              <a:rPr lang="hr-HR" sz="4000" dirty="0"/>
              <a:t> </a:t>
            </a:r>
            <a:r>
              <a:rPr lang="hr-HR" sz="4000" dirty="0" smtClean="0"/>
              <a:t>                   nabavna cijena</a:t>
            </a:r>
          </a:p>
          <a:p>
            <a:pPr marL="0" indent="0">
              <a:buNone/>
            </a:pPr>
            <a:r>
              <a:rPr lang="hr-HR" sz="4000" dirty="0"/>
              <a:t> </a:t>
            </a:r>
            <a:r>
              <a:rPr lang="hr-HR" sz="4000" dirty="0" smtClean="0"/>
              <a:t>                   razlika u cijeni</a:t>
            </a:r>
          </a:p>
          <a:p>
            <a:pPr marL="0" indent="0">
              <a:buNone/>
            </a:pPr>
            <a:r>
              <a:rPr lang="hr-HR" sz="4000" u="sng" dirty="0" smtClean="0"/>
              <a:t>     +  porez na dodanu vrijednost (PDV)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/>
              <a:t> </a:t>
            </a:r>
            <a:r>
              <a:rPr lang="hr-HR" sz="4000" dirty="0" smtClean="0"/>
              <a:t>               </a:t>
            </a:r>
            <a:r>
              <a:rPr lang="hr-HR" sz="4000" dirty="0" smtClean="0">
                <a:solidFill>
                  <a:srgbClr val="FF0000"/>
                </a:solidFill>
              </a:rPr>
              <a:t>PRODAJNA  CIJENA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3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>
            <a:normAutofit/>
          </a:bodyPr>
          <a:lstStyle/>
          <a:p>
            <a:r>
              <a:rPr lang="hr-HR" sz="3600" dirty="0" smtClean="0"/>
              <a:t>Razlika u cijeni može biti: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352928" cy="4536504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eriod"/>
            </a:pPr>
            <a:r>
              <a:rPr lang="hr-HR" sz="3600" dirty="0" smtClean="0">
                <a:solidFill>
                  <a:schemeClr val="tx1"/>
                </a:solidFill>
              </a:rPr>
              <a:t>Rabat- popust</a:t>
            </a:r>
          </a:p>
          <a:p>
            <a:pPr marL="514350" indent="-514350" algn="l">
              <a:buAutoNum type="arabicPeriod"/>
            </a:pPr>
            <a:r>
              <a:rPr lang="hr-HR" sz="3600" dirty="0" smtClean="0">
                <a:solidFill>
                  <a:schemeClr val="tx1"/>
                </a:solidFill>
              </a:rPr>
              <a:t>Marža- razlika u cijeni %-ovisi o poduzeću</a:t>
            </a:r>
          </a:p>
          <a:p>
            <a:pPr marL="514350" indent="-514350" algn="l">
              <a:buAutoNum type="arabicPeriod"/>
            </a:pPr>
            <a:r>
              <a:rPr lang="hr-HR" sz="3600" dirty="0" smtClean="0">
                <a:solidFill>
                  <a:schemeClr val="tx1"/>
                </a:solidFill>
              </a:rPr>
              <a:t>Rezultat odnosa ponude i potražnje</a:t>
            </a:r>
          </a:p>
          <a:p>
            <a:pPr algn="l"/>
            <a:r>
              <a:rPr lang="hr-HR" sz="3600" dirty="0" smtClean="0">
                <a:solidFill>
                  <a:schemeClr val="tx1"/>
                </a:solidFill>
              </a:rPr>
              <a:t>Cijene koordiniraju odluke proizvođača i </a:t>
            </a:r>
            <a:r>
              <a:rPr lang="hr-HR" sz="3600" dirty="0" smtClean="0">
                <a:solidFill>
                  <a:schemeClr val="tx1"/>
                </a:solidFill>
                <a:hlinkClick r:id="rId2" tooltip="Potrošač"/>
              </a:rPr>
              <a:t>potrošača</a:t>
            </a:r>
            <a:r>
              <a:rPr lang="hr-HR" sz="3600" dirty="0" smtClean="0">
                <a:solidFill>
                  <a:schemeClr val="tx1"/>
                </a:solidFill>
              </a:rPr>
              <a:t> na </a:t>
            </a:r>
            <a:r>
              <a:rPr lang="hr-HR" sz="3600" dirty="0" smtClean="0">
                <a:solidFill>
                  <a:schemeClr val="tx1"/>
                </a:solidFill>
                <a:hlinkClick r:id="rId3" tooltip="Tržište"/>
              </a:rPr>
              <a:t>tržištu</a:t>
            </a:r>
            <a:r>
              <a:rPr lang="hr-HR" sz="3600" dirty="0" smtClean="0">
                <a:solidFill>
                  <a:schemeClr val="tx1"/>
                </a:solidFill>
              </a:rPr>
              <a:t> roba i </a:t>
            </a:r>
            <a:r>
              <a:rPr lang="hr-HR" sz="3600" dirty="0" smtClean="0">
                <a:solidFill>
                  <a:schemeClr val="tx1"/>
                </a:solidFill>
                <a:hlinkClick r:id="rId4" tooltip="Usluga"/>
              </a:rPr>
              <a:t>usluga</a:t>
            </a:r>
            <a:r>
              <a:rPr lang="hr-HR" sz="3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hr-HR" sz="3600" dirty="0" smtClean="0">
                <a:solidFill>
                  <a:schemeClr val="tx1"/>
                </a:solidFill>
              </a:rPr>
              <a:t>Porast </a:t>
            </a:r>
            <a:r>
              <a:rPr lang="hr-HR" sz="3600" dirty="0">
                <a:solidFill>
                  <a:schemeClr val="tx1"/>
                </a:solidFill>
              </a:rPr>
              <a:t>cijene povećava </a:t>
            </a:r>
            <a:r>
              <a:rPr lang="hr-HR" sz="3600" dirty="0">
                <a:solidFill>
                  <a:schemeClr val="tx1"/>
                </a:solidFill>
                <a:hlinkClick r:id="rId5" tooltip="Ponuda"/>
              </a:rPr>
              <a:t>ponudu</a:t>
            </a:r>
            <a:r>
              <a:rPr lang="hr-HR" sz="3600" dirty="0">
                <a:solidFill>
                  <a:schemeClr val="tx1"/>
                </a:solidFill>
              </a:rPr>
              <a:t> odnosno potiču </a:t>
            </a:r>
            <a:r>
              <a:rPr lang="hr-HR" sz="3600" dirty="0">
                <a:solidFill>
                  <a:schemeClr val="tx1"/>
                </a:solidFill>
                <a:hlinkClick r:id="rId6" tooltip="Proizvodnja"/>
              </a:rPr>
              <a:t>proizvodnju</a:t>
            </a:r>
            <a:r>
              <a:rPr lang="hr-HR" sz="3600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hr-HR" sz="3600" dirty="0">
                <a:solidFill>
                  <a:schemeClr val="tx1"/>
                </a:solidFill>
              </a:rPr>
              <a:t>Niže cijene u načelu povećavaju </a:t>
            </a:r>
            <a:r>
              <a:rPr lang="hr-HR" sz="3600" dirty="0">
                <a:solidFill>
                  <a:schemeClr val="tx1"/>
                </a:solidFill>
                <a:hlinkClick r:id="rId7" tooltip="Potrošnja (stranica ne postoji)"/>
              </a:rPr>
              <a:t>potrošnju</a:t>
            </a:r>
            <a:r>
              <a:rPr lang="hr-HR" sz="3600" dirty="0">
                <a:solidFill>
                  <a:schemeClr val="tx1"/>
                </a:solidFill>
              </a:rPr>
              <a:t>.</a:t>
            </a:r>
          </a:p>
          <a:p>
            <a:endParaRPr lang="hr-HR" sz="3600" dirty="0"/>
          </a:p>
          <a:p>
            <a:pPr algn="l"/>
            <a:endParaRPr lang="hr-H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1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PONOVIMO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76864" cy="504056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>Odgovori na pitanja: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Objasni pojam fakturne cijene.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Objasni pojam nabavne cijene.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Objasni pojam prodajne cijene.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Objasni pojam kalkulacije u trgovini.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Navedi izraze za izračun nabavne i prodajne cijene.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Uz pomoć internetske prodaje usporedi  cijene istog proizvoda u nekoliko trgovina-komentiraj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 kolegama </a:t>
            </a:r>
            <a:r>
              <a:rPr lang="hr-HR" smtClean="0">
                <a:solidFill>
                  <a:schemeClr val="tx1"/>
                </a:solidFill>
              </a:rPr>
              <a:t>u razredu. </a:t>
            </a:r>
            <a:endParaRPr lang="hr-HR" dirty="0" smtClean="0">
              <a:solidFill>
                <a:schemeClr val="tx1"/>
              </a:solidFill>
            </a:endParaRP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MAJICA S TISKOM – ZA MATURANTE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Obični oblačić 3"/>
          <p:cNvSpPr/>
          <p:nvPr/>
        </p:nvSpPr>
        <p:spPr>
          <a:xfrm>
            <a:off x="6732240" y="548680"/>
            <a:ext cx="1944216" cy="1080120"/>
          </a:xfrm>
          <a:prstGeom prst="cloudCallout">
            <a:avLst>
              <a:gd name="adj1" fmla="val -178201"/>
              <a:gd name="adj2" fmla="val 2151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5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za 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Izračunaj zadatke u Radnom listiću </a:t>
            </a:r>
            <a:r>
              <a:rPr lang="hr-HR" dirty="0"/>
              <a:t>naziva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 err="1"/>
              <a:t>Krojač_Zadaci</a:t>
            </a:r>
            <a:r>
              <a:rPr lang="hr-HR" i="1" dirty="0"/>
              <a:t> prodajna cijena_2.razred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871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miješeno lice 3"/>
          <p:cNvSpPr/>
          <p:nvPr/>
        </p:nvSpPr>
        <p:spPr>
          <a:xfrm>
            <a:off x="1547664" y="836712"/>
            <a:ext cx="5904656" cy="4896544"/>
          </a:xfrm>
          <a:prstGeom prst="smileyFac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400" dirty="0" smtClean="0">
                <a:ln>
                  <a:solidFill>
                    <a:schemeClr val="tx1"/>
                  </a:solidFill>
                </a:ln>
              </a:rPr>
              <a:t>Hvala  na  pažnji !</a:t>
            </a:r>
            <a:endParaRPr lang="hr-HR" sz="44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7560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590391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73986"/>
            <a:ext cx="5303912" cy="340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38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872207"/>
          </a:xfrm>
        </p:spPr>
        <p:txBody>
          <a:bodyPr/>
          <a:lstStyle/>
          <a:p>
            <a:r>
              <a:rPr lang="hr-HR" sz="3200" dirty="0">
                <a:hlinkClick r:id="rId2"/>
              </a:rPr>
              <a:t>https://www.varteks.com/young</a:t>
            </a:r>
            <a:r>
              <a:rPr lang="hr-HR" dirty="0">
                <a:hlinkClick r:id="rId2"/>
              </a:rPr>
              <a:t>/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hlinkClick r:id="rId3"/>
              </a:rPr>
              <a:t>https</a:t>
            </a:r>
            <a:r>
              <a:rPr lang="hr-HR" dirty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net.hr/zena/moda/od-kate-middleton-do-marilyn-monroe-pogledajte-koliko-kostaju-najskuplje-haljine-na-svijetu</a:t>
            </a:r>
            <a:r>
              <a:rPr lang="hr-HR" dirty="0">
                <a:hlinkClick r:id="rId3"/>
              </a:rPr>
              <a:t>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449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b="1" dirty="0"/>
              <a:t/>
            </a:r>
            <a:br>
              <a:rPr lang="hr-HR" sz="3600" b="1" dirty="0"/>
            </a:br>
            <a:r>
              <a:rPr lang="hr-HR" sz="3600" i="1" dirty="0" smtClean="0"/>
              <a:t>Cijena</a:t>
            </a:r>
            <a:r>
              <a:rPr lang="hr-HR" sz="3600" i="1" dirty="0"/>
              <a:t> je vrijednost proizvoda ili usluge izražena u novcu.</a:t>
            </a:r>
            <a:r>
              <a:rPr lang="hr-HR" sz="3600" b="1" i="1" dirty="0"/>
              <a:t/>
            </a:r>
            <a:br>
              <a:rPr lang="hr-HR" sz="3600" b="1" i="1" dirty="0"/>
            </a:br>
            <a:endParaRPr lang="hr-HR" sz="36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/>
              <a:t>    Roba</a:t>
            </a:r>
            <a:r>
              <a:rPr lang="hr-HR" sz="3600" dirty="0" smtClean="0"/>
              <a:t> </a:t>
            </a:r>
            <a:r>
              <a:rPr lang="hr-HR" sz="3600" dirty="0"/>
              <a:t>- predmet </a:t>
            </a:r>
            <a:r>
              <a:rPr lang="hr-HR" sz="3600" dirty="0" smtClean="0"/>
              <a:t> trgovine</a:t>
            </a:r>
          </a:p>
          <a:p>
            <a:pPr marL="457200" indent="-457200"/>
            <a:r>
              <a:rPr lang="hr-HR" sz="3600" dirty="0"/>
              <a:t>svaki proizvod namijenjen tržištu</a:t>
            </a:r>
          </a:p>
          <a:p>
            <a:pPr marL="457200" indent="-457200"/>
            <a:r>
              <a:rPr lang="hr-HR" sz="3600" dirty="0"/>
              <a:t>predmet prometa trgovačkih tvrtki</a:t>
            </a:r>
          </a:p>
          <a:p>
            <a:pPr marL="457200" indent="-457200"/>
            <a:r>
              <a:rPr lang="hr-HR" sz="3600" dirty="0"/>
              <a:t>služi za podmirenje osobnih potreba</a:t>
            </a:r>
          </a:p>
          <a:p>
            <a:r>
              <a:rPr lang="hr-HR" sz="3600" dirty="0" smtClean="0"/>
              <a:t> potreba </a:t>
            </a:r>
            <a:r>
              <a:rPr lang="hr-HR" sz="3600" dirty="0"/>
              <a:t>proizvodne djelatnosti i javne </a:t>
            </a:r>
            <a:r>
              <a:rPr lang="hr-HR" sz="3600" dirty="0" smtClean="0"/>
              <a:t>     potrošnje</a:t>
            </a:r>
            <a:endParaRPr lang="hr-HR" sz="3600" dirty="0"/>
          </a:p>
          <a:p>
            <a:pPr marL="0" indent="0">
              <a:buNone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26570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331640" y="1628800"/>
            <a:ext cx="7056784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/>
              <a:t>Vrste cijena:</a:t>
            </a:r>
          </a:p>
          <a:p>
            <a:pPr marL="800100" lvl="2" indent="0">
              <a:buNone/>
            </a:pPr>
            <a:r>
              <a:rPr lang="hr-HR" sz="3600" b="1" dirty="0" smtClean="0"/>
              <a:t>1.FAKTURNA CIJENA</a:t>
            </a:r>
          </a:p>
          <a:p>
            <a:pPr marL="800100" lvl="2" indent="0">
              <a:buNone/>
            </a:pPr>
            <a:r>
              <a:rPr lang="hr-HR" sz="3600" b="1" dirty="0" smtClean="0"/>
              <a:t>2.NABAVNA CIJENA</a:t>
            </a:r>
          </a:p>
          <a:p>
            <a:pPr marL="800100" lvl="2" indent="0">
              <a:buNone/>
            </a:pPr>
            <a:r>
              <a:rPr lang="hr-HR" sz="3600" b="1" dirty="0" smtClean="0"/>
              <a:t>3.PRODAJNA CIJENA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51088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584175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hr-HR" sz="3600" b="1" dirty="0" smtClean="0"/>
              <a:t>1.FAKTURNA CIJENA</a:t>
            </a:r>
            <a:br>
              <a:rPr lang="hr-HR" sz="3600" b="1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9592" y="2636912"/>
            <a:ext cx="7416824" cy="3001888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chemeClr val="tx1"/>
                </a:solidFill>
              </a:rPr>
              <a:t>Cijena koju ispostavlja dobavljač u fakturi zbog naplate robe  prodane kupcu.</a:t>
            </a:r>
            <a:endParaRPr lang="hr-H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1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72819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hr-HR" sz="3600" b="1" dirty="0" smtClean="0"/>
              <a:t>2.NABAVNA CIJENA</a:t>
            </a:r>
            <a:br>
              <a:rPr lang="hr-HR" sz="3600" b="1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780928"/>
            <a:ext cx="7920880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/>
              <a:t>Fakturna cijena zajedno sa zavisnim troškovima nabave ( troškovi utovara, pretovara, prijevoza,transportni kalo,posebni troškovi i sl.)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104988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296144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hr-HR" sz="3600" b="1" dirty="0" smtClean="0">
                <a:solidFill>
                  <a:srgbClr val="FF0000"/>
                </a:solidFill>
              </a:rPr>
              <a:t>3.PRODAJNA CIJENA</a:t>
            </a:r>
            <a:br>
              <a:rPr lang="hr-HR" sz="3600" b="1" dirty="0" smtClean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/>
              <a:t>Cijena po kojoj poduzeće prodaje svoju robu ili usluge, a dobije se kad se nabavnoj cijeni pribroji razlika u cijeni-marža i porezna dodanu vrijednost PDV.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137747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/>
          <a:lstStyle/>
          <a:p>
            <a:r>
              <a:rPr lang="hr-HR" b="1" dirty="0" smtClean="0"/>
              <a:t>KALKULACIJA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3600" dirty="0" smtClean="0"/>
              <a:t>Računski postupak pomoću kojeg se po određenoj metodi izračunava cijena proizvodnje, cijena koštanja i cijena gotovog proizvoda ili usluge</a:t>
            </a:r>
            <a:r>
              <a:rPr lang="hr-HR" sz="3600" b="1" dirty="0" smtClean="0"/>
              <a:t>, odnosno nabavna i prodajna cijena robe.</a:t>
            </a:r>
          </a:p>
          <a:p>
            <a:pPr marL="0" indent="0">
              <a:buNone/>
            </a:pPr>
            <a:r>
              <a:rPr lang="hr-HR" sz="3600" b="1" dirty="0" smtClean="0"/>
              <a:t>Pomoću kalkulacije  troškovi se raspoređuju na pojedine nosioce (proizvode ili  usluge).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3982796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373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tema</vt:lpstr>
      <vt:lpstr>  PRODAJNA   CIJENA</vt:lpstr>
      <vt:lpstr>PowerPoint Presentation</vt:lpstr>
      <vt:lpstr>https://www.varteks.com/young/</vt:lpstr>
      <vt:lpstr> Cijena je vrijednost proizvoda ili usluge izražena u novcu. </vt:lpstr>
      <vt:lpstr>PowerPoint Presentation</vt:lpstr>
      <vt:lpstr>1.FAKTURNA CIJENA </vt:lpstr>
      <vt:lpstr>2.NABAVNA CIJENA </vt:lpstr>
      <vt:lpstr>3.PRODAJNA CIJENA </vt:lpstr>
      <vt:lpstr>KALKULACIJA</vt:lpstr>
      <vt:lpstr>PowerPoint Presentation</vt:lpstr>
      <vt:lpstr>   Primjer:  Nabavna cijena muškog odijela  je 1000 kn, marža 20%, PDV 24%. Izračunajmo prodajnu cijenu muškog odijela s PDV-om. </vt:lpstr>
      <vt:lpstr>Kalkulacije u trgovini</vt:lpstr>
      <vt:lpstr>PowerPoint Presentation</vt:lpstr>
      <vt:lpstr>1.Kalkulacija nabavne cijene</vt:lpstr>
      <vt:lpstr>2. Kalkulacija prodajne cijene</vt:lpstr>
      <vt:lpstr>Razlika u cijeni može biti:</vt:lpstr>
      <vt:lpstr>PONOVIMO </vt:lpstr>
      <vt:lpstr>Zadatak za učenici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CIJENE</dc:title>
  <dc:creator>User_PC</dc:creator>
  <cp:lastModifiedBy>Danijela Pustahija Musulin</cp:lastModifiedBy>
  <cp:revision>29</cp:revision>
  <dcterms:created xsi:type="dcterms:W3CDTF">2020-03-14T09:59:53Z</dcterms:created>
  <dcterms:modified xsi:type="dcterms:W3CDTF">2020-03-14T19:55:07Z</dcterms:modified>
</cp:coreProperties>
</file>